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8298C-74B2-127E-75FE-B307C47E6D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272572-3321-A3B3-7E1F-0F6341A16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1CA79F-0042-04DE-0423-D0948AE2E813}"/>
              </a:ext>
            </a:extLst>
          </p:cNvPr>
          <p:cNvSpPr>
            <a:spLocks noGrp="1"/>
          </p:cNvSpPr>
          <p:nvPr>
            <p:ph type="dt" sz="half" idx="10"/>
          </p:nvPr>
        </p:nvSpPr>
        <p:spPr/>
        <p:txBody>
          <a:bodyPr/>
          <a:lstStyle/>
          <a:p>
            <a:fld id="{1C6819E6-E9FF-4ACA-A04B-0FB7E65BD561}" type="datetimeFigureOut">
              <a:rPr lang="en-US" smtClean="0"/>
              <a:t>11/30/2023</a:t>
            </a:fld>
            <a:endParaRPr lang="en-US"/>
          </a:p>
        </p:txBody>
      </p:sp>
      <p:sp>
        <p:nvSpPr>
          <p:cNvPr id="5" name="Footer Placeholder 4">
            <a:extLst>
              <a:ext uri="{FF2B5EF4-FFF2-40B4-BE49-F238E27FC236}">
                <a16:creationId xmlns:a16="http://schemas.microsoft.com/office/drawing/2014/main" id="{4119E8FB-F011-00CB-CDB5-A300CB4A4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3B02-2450-C77E-3D72-66FED4F621A4}"/>
              </a:ext>
            </a:extLst>
          </p:cNvPr>
          <p:cNvSpPr>
            <a:spLocks noGrp="1"/>
          </p:cNvSpPr>
          <p:nvPr>
            <p:ph type="sldNum" sz="quarter" idx="12"/>
          </p:nvPr>
        </p:nvSpPr>
        <p:spPr/>
        <p:txBody>
          <a:bodyPr/>
          <a:lstStyle/>
          <a:p>
            <a:fld id="{E35A145C-11DC-4F12-A7F6-A15AFD50E2CC}" type="slidenum">
              <a:rPr lang="en-US" smtClean="0"/>
              <a:t>‹#›</a:t>
            </a:fld>
            <a:endParaRPr lang="en-US"/>
          </a:p>
        </p:txBody>
      </p:sp>
    </p:spTree>
    <p:extLst>
      <p:ext uri="{BB962C8B-B14F-4D97-AF65-F5344CB8AC3E}">
        <p14:creationId xmlns:p14="http://schemas.microsoft.com/office/powerpoint/2010/main" val="873014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2896-78E5-A55C-804E-E6F8C1ABF5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77B44F-2052-B19D-1E04-A57218403F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2A77C2-7D05-6396-0AE7-22A246C0CCCC}"/>
              </a:ext>
            </a:extLst>
          </p:cNvPr>
          <p:cNvSpPr>
            <a:spLocks noGrp="1"/>
          </p:cNvSpPr>
          <p:nvPr>
            <p:ph type="dt" sz="half" idx="10"/>
          </p:nvPr>
        </p:nvSpPr>
        <p:spPr/>
        <p:txBody>
          <a:bodyPr/>
          <a:lstStyle/>
          <a:p>
            <a:fld id="{1C6819E6-E9FF-4ACA-A04B-0FB7E65BD561}" type="datetimeFigureOut">
              <a:rPr lang="en-US" smtClean="0"/>
              <a:t>11/30/2023</a:t>
            </a:fld>
            <a:endParaRPr lang="en-US"/>
          </a:p>
        </p:txBody>
      </p:sp>
      <p:sp>
        <p:nvSpPr>
          <p:cNvPr id="5" name="Footer Placeholder 4">
            <a:extLst>
              <a:ext uri="{FF2B5EF4-FFF2-40B4-BE49-F238E27FC236}">
                <a16:creationId xmlns:a16="http://schemas.microsoft.com/office/drawing/2014/main" id="{84B279B8-7304-3F40-8246-F0964B708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98D83-169A-7B4F-CBA9-A11ACF1FE2D0}"/>
              </a:ext>
            </a:extLst>
          </p:cNvPr>
          <p:cNvSpPr>
            <a:spLocks noGrp="1"/>
          </p:cNvSpPr>
          <p:nvPr>
            <p:ph type="sldNum" sz="quarter" idx="12"/>
          </p:nvPr>
        </p:nvSpPr>
        <p:spPr/>
        <p:txBody>
          <a:bodyPr/>
          <a:lstStyle/>
          <a:p>
            <a:fld id="{E35A145C-11DC-4F12-A7F6-A15AFD50E2CC}" type="slidenum">
              <a:rPr lang="en-US" smtClean="0"/>
              <a:t>‹#›</a:t>
            </a:fld>
            <a:endParaRPr lang="en-US"/>
          </a:p>
        </p:txBody>
      </p:sp>
    </p:spTree>
    <p:extLst>
      <p:ext uri="{BB962C8B-B14F-4D97-AF65-F5344CB8AC3E}">
        <p14:creationId xmlns:p14="http://schemas.microsoft.com/office/powerpoint/2010/main" val="3921263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E57AC6-6436-BA06-462E-E2040317A9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08CDD4-E34B-01AD-1046-9D99077361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55006-AD21-6557-9FB0-300DD2503A7F}"/>
              </a:ext>
            </a:extLst>
          </p:cNvPr>
          <p:cNvSpPr>
            <a:spLocks noGrp="1"/>
          </p:cNvSpPr>
          <p:nvPr>
            <p:ph type="dt" sz="half" idx="10"/>
          </p:nvPr>
        </p:nvSpPr>
        <p:spPr/>
        <p:txBody>
          <a:bodyPr/>
          <a:lstStyle/>
          <a:p>
            <a:fld id="{1C6819E6-E9FF-4ACA-A04B-0FB7E65BD561}" type="datetimeFigureOut">
              <a:rPr lang="en-US" smtClean="0"/>
              <a:t>11/30/2023</a:t>
            </a:fld>
            <a:endParaRPr lang="en-US"/>
          </a:p>
        </p:txBody>
      </p:sp>
      <p:sp>
        <p:nvSpPr>
          <p:cNvPr id="5" name="Footer Placeholder 4">
            <a:extLst>
              <a:ext uri="{FF2B5EF4-FFF2-40B4-BE49-F238E27FC236}">
                <a16:creationId xmlns:a16="http://schemas.microsoft.com/office/drawing/2014/main" id="{908214D8-713A-7856-4092-59DC08AF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D6088-D790-7C60-FCE0-89E89BA023D0}"/>
              </a:ext>
            </a:extLst>
          </p:cNvPr>
          <p:cNvSpPr>
            <a:spLocks noGrp="1"/>
          </p:cNvSpPr>
          <p:nvPr>
            <p:ph type="sldNum" sz="quarter" idx="12"/>
          </p:nvPr>
        </p:nvSpPr>
        <p:spPr/>
        <p:txBody>
          <a:bodyPr/>
          <a:lstStyle/>
          <a:p>
            <a:fld id="{E35A145C-11DC-4F12-A7F6-A15AFD50E2CC}" type="slidenum">
              <a:rPr lang="en-US" smtClean="0"/>
              <a:t>‹#›</a:t>
            </a:fld>
            <a:endParaRPr lang="en-US"/>
          </a:p>
        </p:txBody>
      </p:sp>
    </p:spTree>
    <p:extLst>
      <p:ext uri="{BB962C8B-B14F-4D97-AF65-F5344CB8AC3E}">
        <p14:creationId xmlns:p14="http://schemas.microsoft.com/office/powerpoint/2010/main" val="25331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3B262-5B72-84C6-22F0-0610709D4B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BF9CCD-FFEA-2472-323F-1BD1F2A03E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84FBF-5F01-17D1-003C-97AEC09B7B5E}"/>
              </a:ext>
            </a:extLst>
          </p:cNvPr>
          <p:cNvSpPr>
            <a:spLocks noGrp="1"/>
          </p:cNvSpPr>
          <p:nvPr>
            <p:ph type="dt" sz="half" idx="10"/>
          </p:nvPr>
        </p:nvSpPr>
        <p:spPr/>
        <p:txBody>
          <a:bodyPr/>
          <a:lstStyle/>
          <a:p>
            <a:fld id="{1C6819E6-E9FF-4ACA-A04B-0FB7E65BD561}" type="datetimeFigureOut">
              <a:rPr lang="en-US" smtClean="0"/>
              <a:t>11/30/2023</a:t>
            </a:fld>
            <a:endParaRPr lang="en-US"/>
          </a:p>
        </p:txBody>
      </p:sp>
      <p:sp>
        <p:nvSpPr>
          <p:cNvPr id="5" name="Footer Placeholder 4">
            <a:extLst>
              <a:ext uri="{FF2B5EF4-FFF2-40B4-BE49-F238E27FC236}">
                <a16:creationId xmlns:a16="http://schemas.microsoft.com/office/drawing/2014/main" id="{1188F845-850C-34C0-129C-C224EB520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1A223-C159-B86B-8D3B-A660C853F8AA}"/>
              </a:ext>
            </a:extLst>
          </p:cNvPr>
          <p:cNvSpPr>
            <a:spLocks noGrp="1"/>
          </p:cNvSpPr>
          <p:nvPr>
            <p:ph type="sldNum" sz="quarter" idx="12"/>
          </p:nvPr>
        </p:nvSpPr>
        <p:spPr/>
        <p:txBody>
          <a:bodyPr/>
          <a:lstStyle/>
          <a:p>
            <a:fld id="{E35A145C-11DC-4F12-A7F6-A15AFD50E2CC}" type="slidenum">
              <a:rPr lang="en-US" smtClean="0"/>
              <a:t>‹#›</a:t>
            </a:fld>
            <a:endParaRPr lang="en-US"/>
          </a:p>
        </p:txBody>
      </p:sp>
    </p:spTree>
    <p:extLst>
      <p:ext uri="{BB962C8B-B14F-4D97-AF65-F5344CB8AC3E}">
        <p14:creationId xmlns:p14="http://schemas.microsoft.com/office/powerpoint/2010/main" val="818485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549CC-4513-0DFE-7750-F01730552F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46786A-97CC-FB71-72C2-67ED14E6C5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78A979-D98C-B3C3-94CA-89F44C404683}"/>
              </a:ext>
            </a:extLst>
          </p:cNvPr>
          <p:cNvSpPr>
            <a:spLocks noGrp="1"/>
          </p:cNvSpPr>
          <p:nvPr>
            <p:ph type="dt" sz="half" idx="10"/>
          </p:nvPr>
        </p:nvSpPr>
        <p:spPr/>
        <p:txBody>
          <a:bodyPr/>
          <a:lstStyle/>
          <a:p>
            <a:fld id="{1C6819E6-E9FF-4ACA-A04B-0FB7E65BD561}" type="datetimeFigureOut">
              <a:rPr lang="en-US" smtClean="0"/>
              <a:t>11/30/2023</a:t>
            </a:fld>
            <a:endParaRPr lang="en-US"/>
          </a:p>
        </p:txBody>
      </p:sp>
      <p:sp>
        <p:nvSpPr>
          <p:cNvPr id="5" name="Footer Placeholder 4">
            <a:extLst>
              <a:ext uri="{FF2B5EF4-FFF2-40B4-BE49-F238E27FC236}">
                <a16:creationId xmlns:a16="http://schemas.microsoft.com/office/drawing/2014/main" id="{9C8075A8-D6EC-3F0F-A52C-C83174E8CA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93CBD-A6CE-2CEF-7F30-018CC90EEB37}"/>
              </a:ext>
            </a:extLst>
          </p:cNvPr>
          <p:cNvSpPr>
            <a:spLocks noGrp="1"/>
          </p:cNvSpPr>
          <p:nvPr>
            <p:ph type="sldNum" sz="quarter" idx="12"/>
          </p:nvPr>
        </p:nvSpPr>
        <p:spPr/>
        <p:txBody>
          <a:bodyPr/>
          <a:lstStyle/>
          <a:p>
            <a:fld id="{E35A145C-11DC-4F12-A7F6-A15AFD50E2CC}" type="slidenum">
              <a:rPr lang="en-US" smtClean="0"/>
              <a:t>‹#›</a:t>
            </a:fld>
            <a:endParaRPr lang="en-US"/>
          </a:p>
        </p:txBody>
      </p:sp>
    </p:spTree>
    <p:extLst>
      <p:ext uri="{BB962C8B-B14F-4D97-AF65-F5344CB8AC3E}">
        <p14:creationId xmlns:p14="http://schemas.microsoft.com/office/powerpoint/2010/main" val="374594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85FAB-C341-B272-8CE2-7CB485644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F469F4-B6EF-D5B2-2875-08EEEE93BB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8D3E98-4D05-F7BC-CC3E-4058CA6A6A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1EF779-11D4-FA69-164F-B01FA4E7B63D}"/>
              </a:ext>
            </a:extLst>
          </p:cNvPr>
          <p:cNvSpPr>
            <a:spLocks noGrp="1"/>
          </p:cNvSpPr>
          <p:nvPr>
            <p:ph type="dt" sz="half" idx="10"/>
          </p:nvPr>
        </p:nvSpPr>
        <p:spPr/>
        <p:txBody>
          <a:bodyPr/>
          <a:lstStyle/>
          <a:p>
            <a:fld id="{1C6819E6-E9FF-4ACA-A04B-0FB7E65BD561}" type="datetimeFigureOut">
              <a:rPr lang="en-US" smtClean="0"/>
              <a:t>11/30/2023</a:t>
            </a:fld>
            <a:endParaRPr lang="en-US"/>
          </a:p>
        </p:txBody>
      </p:sp>
      <p:sp>
        <p:nvSpPr>
          <p:cNvPr id="6" name="Footer Placeholder 5">
            <a:extLst>
              <a:ext uri="{FF2B5EF4-FFF2-40B4-BE49-F238E27FC236}">
                <a16:creationId xmlns:a16="http://schemas.microsoft.com/office/drawing/2014/main" id="{78EF59FD-971D-3838-97EB-F222CCDD7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C9A4-FF3E-9378-FA17-CABB7FF5C48E}"/>
              </a:ext>
            </a:extLst>
          </p:cNvPr>
          <p:cNvSpPr>
            <a:spLocks noGrp="1"/>
          </p:cNvSpPr>
          <p:nvPr>
            <p:ph type="sldNum" sz="quarter" idx="12"/>
          </p:nvPr>
        </p:nvSpPr>
        <p:spPr/>
        <p:txBody>
          <a:bodyPr/>
          <a:lstStyle/>
          <a:p>
            <a:fld id="{E35A145C-11DC-4F12-A7F6-A15AFD50E2CC}" type="slidenum">
              <a:rPr lang="en-US" smtClean="0"/>
              <a:t>‹#›</a:t>
            </a:fld>
            <a:endParaRPr lang="en-US"/>
          </a:p>
        </p:txBody>
      </p:sp>
    </p:spTree>
    <p:extLst>
      <p:ext uri="{BB962C8B-B14F-4D97-AF65-F5344CB8AC3E}">
        <p14:creationId xmlns:p14="http://schemas.microsoft.com/office/powerpoint/2010/main" val="3654117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C8903-9CC0-41ED-76B7-F1F097D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251C51-42E5-BB12-3E9E-43B638E44A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0DC8AB-6698-4404-EB2F-E3D193FA66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305E97-046A-C306-E74A-E99C7999B4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EE03D5-0065-5A2D-D97D-68564EC57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1ED1E5-B201-DD0F-1B93-E734D69A1E4A}"/>
              </a:ext>
            </a:extLst>
          </p:cNvPr>
          <p:cNvSpPr>
            <a:spLocks noGrp="1"/>
          </p:cNvSpPr>
          <p:nvPr>
            <p:ph type="dt" sz="half" idx="10"/>
          </p:nvPr>
        </p:nvSpPr>
        <p:spPr/>
        <p:txBody>
          <a:bodyPr/>
          <a:lstStyle/>
          <a:p>
            <a:fld id="{1C6819E6-E9FF-4ACA-A04B-0FB7E65BD561}" type="datetimeFigureOut">
              <a:rPr lang="en-US" smtClean="0"/>
              <a:t>11/30/2023</a:t>
            </a:fld>
            <a:endParaRPr lang="en-US"/>
          </a:p>
        </p:txBody>
      </p:sp>
      <p:sp>
        <p:nvSpPr>
          <p:cNvPr id="8" name="Footer Placeholder 7">
            <a:extLst>
              <a:ext uri="{FF2B5EF4-FFF2-40B4-BE49-F238E27FC236}">
                <a16:creationId xmlns:a16="http://schemas.microsoft.com/office/drawing/2014/main" id="{B4A5A240-C7EB-86AF-DC62-1F622CC5D6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3C3E6F-B480-AA8F-5D2A-FD45A0A491BE}"/>
              </a:ext>
            </a:extLst>
          </p:cNvPr>
          <p:cNvSpPr>
            <a:spLocks noGrp="1"/>
          </p:cNvSpPr>
          <p:nvPr>
            <p:ph type="sldNum" sz="quarter" idx="12"/>
          </p:nvPr>
        </p:nvSpPr>
        <p:spPr/>
        <p:txBody>
          <a:bodyPr/>
          <a:lstStyle/>
          <a:p>
            <a:fld id="{E35A145C-11DC-4F12-A7F6-A15AFD50E2CC}" type="slidenum">
              <a:rPr lang="en-US" smtClean="0"/>
              <a:t>‹#›</a:t>
            </a:fld>
            <a:endParaRPr lang="en-US"/>
          </a:p>
        </p:txBody>
      </p:sp>
    </p:spTree>
    <p:extLst>
      <p:ext uri="{BB962C8B-B14F-4D97-AF65-F5344CB8AC3E}">
        <p14:creationId xmlns:p14="http://schemas.microsoft.com/office/powerpoint/2010/main" val="1680345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803D0-A648-2BBC-AD27-DA93D757B5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D14685-6152-8CFA-D09B-FD4E5DEFB496}"/>
              </a:ext>
            </a:extLst>
          </p:cNvPr>
          <p:cNvSpPr>
            <a:spLocks noGrp="1"/>
          </p:cNvSpPr>
          <p:nvPr>
            <p:ph type="dt" sz="half" idx="10"/>
          </p:nvPr>
        </p:nvSpPr>
        <p:spPr/>
        <p:txBody>
          <a:bodyPr/>
          <a:lstStyle/>
          <a:p>
            <a:fld id="{1C6819E6-E9FF-4ACA-A04B-0FB7E65BD561}" type="datetimeFigureOut">
              <a:rPr lang="en-US" smtClean="0"/>
              <a:t>11/30/2023</a:t>
            </a:fld>
            <a:endParaRPr lang="en-US"/>
          </a:p>
        </p:txBody>
      </p:sp>
      <p:sp>
        <p:nvSpPr>
          <p:cNvPr id="4" name="Footer Placeholder 3">
            <a:extLst>
              <a:ext uri="{FF2B5EF4-FFF2-40B4-BE49-F238E27FC236}">
                <a16:creationId xmlns:a16="http://schemas.microsoft.com/office/drawing/2014/main" id="{FC99965F-336C-5AF9-E79E-7456D050B8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CF7846-DEA0-24CA-21F7-4E0A77E21CE7}"/>
              </a:ext>
            </a:extLst>
          </p:cNvPr>
          <p:cNvSpPr>
            <a:spLocks noGrp="1"/>
          </p:cNvSpPr>
          <p:nvPr>
            <p:ph type="sldNum" sz="quarter" idx="12"/>
          </p:nvPr>
        </p:nvSpPr>
        <p:spPr/>
        <p:txBody>
          <a:bodyPr/>
          <a:lstStyle/>
          <a:p>
            <a:fld id="{E35A145C-11DC-4F12-A7F6-A15AFD50E2CC}" type="slidenum">
              <a:rPr lang="en-US" smtClean="0"/>
              <a:t>‹#›</a:t>
            </a:fld>
            <a:endParaRPr lang="en-US"/>
          </a:p>
        </p:txBody>
      </p:sp>
    </p:spTree>
    <p:extLst>
      <p:ext uri="{BB962C8B-B14F-4D97-AF65-F5344CB8AC3E}">
        <p14:creationId xmlns:p14="http://schemas.microsoft.com/office/powerpoint/2010/main" val="542944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69BB2-32C5-3279-07F2-57213A198195}"/>
              </a:ext>
            </a:extLst>
          </p:cNvPr>
          <p:cNvSpPr>
            <a:spLocks noGrp="1"/>
          </p:cNvSpPr>
          <p:nvPr>
            <p:ph type="dt" sz="half" idx="10"/>
          </p:nvPr>
        </p:nvSpPr>
        <p:spPr/>
        <p:txBody>
          <a:bodyPr/>
          <a:lstStyle/>
          <a:p>
            <a:fld id="{1C6819E6-E9FF-4ACA-A04B-0FB7E65BD561}" type="datetimeFigureOut">
              <a:rPr lang="en-US" smtClean="0"/>
              <a:t>11/30/2023</a:t>
            </a:fld>
            <a:endParaRPr lang="en-US"/>
          </a:p>
        </p:txBody>
      </p:sp>
      <p:sp>
        <p:nvSpPr>
          <p:cNvPr id="3" name="Footer Placeholder 2">
            <a:extLst>
              <a:ext uri="{FF2B5EF4-FFF2-40B4-BE49-F238E27FC236}">
                <a16:creationId xmlns:a16="http://schemas.microsoft.com/office/drawing/2014/main" id="{DC2D31A9-AACE-450E-D806-2457CC0F88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CABBA2-437F-3103-E893-2F01B8DCB9B7}"/>
              </a:ext>
            </a:extLst>
          </p:cNvPr>
          <p:cNvSpPr>
            <a:spLocks noGrp="1"/>
          </p:cNvSpPr>
          <p:nvPr>
            <p:ph type="sldNum" sz="quarter" idx="12"/>
          </p:nvPr>
        </p:nvSpPr>
        <p:spPr/>
        <p:txBody>
          <a:bodyPr/>
          <a:lstStyle/>
          <a:p>
            <a:fld id="{E35A145C-11DC-4F12-A7F6-A15AFD50E2CC}" type="slidenum">
              <a:rPr lang="en-US" smtClean="0"/>
              <a:t>‹#›</a:t>
            </a:fld>
            <a:endParaRPr lang="en-US"/>
          </a:p>
        </p:txBody>
      </p:sp>
    </p:spTree>
    <p:extLst>
      <p:ext uri="{BB962C8B-B14F-4D97-AF65-F5344CB8AC3E}">
        <p14:creationId xmlns:p14="http://schemas.microsoft.com/office/powerpoint/2010/main" val="3207601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A62F-B0DD-BBAD-A496-F9A7E6F7A0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AF9578-1A0D-00F8-0951-4183C645B5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011AB0-D54E-6324-ED52-4913DFB67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CEF9B-0B8F-58B4-E210-F64394853FA2}"/>
              </a:ext>
            </a:extLst>
          </p:cNvPr>
          <p:cNvSpPr>
            <a:spLocks noGrp="1"/>
          </p:cNvSpPr>
          <p:nvPr>
            <p:ph type="dt" sz="half" idx="10"/>
          </p:nvPr>
        </p:nvSpPr>
        <p:spPr/>
        <p:txBody>
          <a:bodyPr/>
          <a:lstStyle/>
          <a:p>
            <a:fld id="{1C6819E6-E9FF-4ACA-A04B-0FB7E65BD561}" type="datetimeFigureOut">
              <a:rPr lang="en-US" smtClean="0"/>
              <a:t>11/30/2023</a:t>
            </a:fld>
            <a:endParaRPr lang="en-US"/>
          </a:p>
        </p:txBody>
      </p:sp>
      <p:sp>
        <p:nvSpPr>
          <p:cNvPr id="6" name="Footer Placeholder 5">
            <a:extLst>
              <a:ext uri="{FF2B5EF4-FFF2-40B4-BE49-F238E27FC236}">
                <a16:creationId xmlns:a16="http://schemas.microsoft.com/office/drawing/2014/main" id="{958B62EE-49ED-197C-120F-BDA9A4875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070C3-39E6-75F0-9BBC-59AC43A5D0BF}"/>
              </a:ext>
            </a:extLst>
          </p:cNvPr>
          <p:cNvSpPr>
            <a:spLocks noGrp="1"/>
          </p:cNvSpPr>
          <p:nvPr>
            <p:ph type="sldNum" sz="quarter" idx="12"/>
          </p:nvPr>
        </p:nvSpPr>
        <p:spPr/>
        <p:txBody>
          <a:bodyPr/>
          <a:lstStyle/>
          <a:p>
            <a:fld id="{E35A145C-11DC-4F12-A7F6-A15AFD50E2CC}" type="slidenum">
              <a:rPr lang="en-US" smtClean="0"/>
              <a:t>‹#›</a:t>
            </a:fld>
            <a:endParaRPr lang="en-US"/>
          </a:p>
        </p:txBody>
      </p:sp>
    </p:spTree>
    <p:extLst>
      <p:ext uri="{BB962C8B-B14F-4D97-AF65-F5344CB8AC3E}">
        <p14:creationId xmlns:p14="http://schemas.microsoft.com/office/powerpoint/2010/main" val="149472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1308-C65C-4AF9-7775-052C4EB91C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C87699-5AB9-2A9B-04D5-7E67FE3426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637C3-F370-CBF4-D728-97B5E157B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E6C658-D23C-1A18-C338-C4084408DF9C}"/>
              </a:ext>
            </a:extLst>
          </p:cNvPr>
          <p:cNvSpPr>
            <a:spLocks noGrp="1"/>
          </p:cNvSpPr>
          <p:nvPr>
            <p:ph type="dt" sz="half" idx="10"/>
          </p:nvPr>
        </p:nvSpPr>
        <p:spPr/>
        <p:txBody>
          <a:bodyPr/>
          <a:lstStyle/>
          <a:p>
            <a:fld id="{1C6819E6-E9FF-4ACA-A04B-0FB7E65BD561}" type="datetimeFigureOut">
              <a:rPr lang="en-US" smtClean="0"/>
              <a:t>11/30/2023</a:t>
            </a:fld>
            <a:endParaRPr lang="en-US"/>
          </a:p>
        </p:txBody>
      </p:sp>
      <p:sp>
        <p:nvSpPr>
          <p:cNvPr id="6" name="Footer Placeholder 5">
            <a:extLst>
              <a:ext uri="{FF2B5EF4-FFF2-40B4-BE49-F238E27FC236}">
                <a16:creationId xmlns:a16="http://schemas.microsoft.com/office/drawing/2014/main" id="{C6D092E9-FF3F-505F-7DEC-1A57C5BCB3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EB68A-83CC-E5B2-8406-0E362A25EA40}"/>
              </a:ext>
            </a:extLst>
          </p:cNvPr>
          <p:cNvSpPr>
            <a:spLocks noGrp="1"/>
          </p:cNvSpPr>
          <p:nvPr>
            <p:ph type="sldNum" sz="quarter" idx="12"/>
          </p:nvPr>
        </p:nvSpPr>
        <p:spPr/>
        <p:txBody>
          <a:bodyPr/>
          <a:lstStyle/>
          <a:p>
            <a:fld id="{E35A145C-11DC-4F12-A7F6-A15AFD50E2CC}" type="slidenum">
              <a:rPr lang="en-US" smtClean="0"/>
              <a:t>‹#›</a:t>
            </a:fld>
            <a:endParaRPr lang="en-US"/>
          </a:p>
        </p:txBody>
      </p:sp>
    </p:spTree>
    <p:extLst>
      <p:ext uri="{BB962C8B-B14F-4D97-AF65-F5344CB8AC3E}">
        <p14:creationId xmlns:p14="http://schemas.microsoft.com/office/powerpoint/2010/main" val="62437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F20634-8276-F739-1A7A-086591473C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A98C06-A30F-A720-6CA5-436DBD7743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2C1C-143E-61B5-1C8C-34537316C0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6819E6-E9FF-4ACA-A04B-0FB7E65BD561}" type="datetimeFigureOut">
              <a:rPr lang="en-US" smtClean="0"/>
              <a:t>11/30/2023</a:t>
            </a:fld>
            <a:endParaRPr lang="en-US"/>
          </a:p>
        </p:txBody>
      </p:sp>
      <p:sp>
        <p:nvSpPr>
          <p:cNvPr id="5" name="Footer Placeholder 4">
            <a:extLst>
              <a:ext uri="{FF2B5EF4-FFF2-40B4-BE49-F238E27FC236}">
                <a16:creationId xmlns:a16="http://schemas.microsoft.com/office/drawing/2014/main" id="{76CA84E0-BA95-162F-6436-F7903F5685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CD0D5A-55E5-5699-8C51-15CF9F7F17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5A145C-11DC-4F12-A7F6-A15AFD50E2CC}" type="slidenum">
              <a:rPr lang="en-US" smtClean="0"/>
              <a:t>‹#›</a:t>
            </a:fld>
            <a:endParaRPr lang="en-US"/>
          </a:p>
        </p:txBody>
      </p:sp>
    </p:spTree>
    <p:extLst>
      <p:ext uri="{BB962C8B-B14F-4D97-AF65-F5344CB8AC3E}">
        <p14:creationId xmlns:p14="http://schemas.microsoft.com/office/powerpoint/2010/main" val="3288341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hyperlink" Target="https://link.springer.com/article/10.1007/s13369-022-07421-0"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C3F981-7C91-9F39-EF22-2579410DF982}"/>
              </a:ext>
            </a:extLst>
          </p:cNvPr>
          <p:cNvSpPr txBox="1"/>
          <p:nvPr/>
        </p:nvSpPr>
        <p:spPr>
          <a:xfrm>
            <a:off x="7305869" y="3741576"/>
            <a:ext cx="4133462" cy="1754326"/>
          </a:xfrm>
          <a:prstGeom prst="rect">
            <a:avLst/>
          </a:prstGeom>
          <a:noFill/>
        </p:spPr>
        <p:txBody>
          <a:bodyPr wrap="square" rtlCol="0">
            <a:spAutoFit/>
          </a:bodyPr>
          <a:lstStyle/>
          <a:p>
            <a:r>
              <a:rPr lang="en-US" dirty="0"/>
              <a:t>Course: CSE 713</a:t>
            </a:r>
          </a:p>
          <a:p>
            <a:r>
              <a:rPr lang="en-US" dirty="0"/>
              <a:t>Sania </a:t>
            </a:r>
            <a:r>
              <a:rPr lang="en-US" dirty="0" err="1"/>
              <a:t>Azhmee</a:t>
            </a:r>
            <a:r>
              <a:rPr lang="en-US" dirty="0"/>
              <a:t> Bhuiyan</a:t>
            </a:r>
          </a:p>
          <a:p>
            <a:r>
              <a:rPr lang="en-US" dirty="0"/>
              <a:t>ID: 23266033</a:t>
            </a:r>
          </a:p>
          <a:p>
            <a:r>
              <a:rPr lang="en-US" dirty="0"/>
              <a:t>Team: 5 and 15</a:t>
            </a:r>
          </a:p>
          <a:p>
            <a:r>
              <a:rPr lang="en-US" dirty="0"/>
              <a:t>Course instructor: </a:t>
            </a:r>
            <a:r>
              <a:rPr lang="en-US" dirty="0" err="1"/>
              <a:t>Annajiat</a:t>
            </a:r>
            <a:r>
              <a:rPr lang="en-US" dirty="0"/>
              <a:t> Alim Rasel</a:t>
            </a:r>
          </a:p>
          <a:p>
            <a:endParaRPr lang="en-US" dirty="0"/>
          </a:p>
        </p:txBody>
      </p:sp>
      <p:sp>
        <p:nvSpPr>
          <p:cNvPr id="6" name="TextBox 5">
            <a:extLst>
              <a:ext uri="{FF2B5EF4-FFF2-40B4-BE49-F238E27FC236}">
                <a16:creationId xmlns:a16="http://schemas.microsoft.com/office/drawing/2014/main" id="{E92C3596-8853-B306-7D18-8E4AADB89ECC}"/>
              </a:ext>
            </a:extLst>
          </p:cNvPr>
          <p:cNvSpPr txBox="1"/>
          <p:nvPr/>
        </p:nvSpPr>
        <p:spPr>
          <a:xfrm>
            <a:off x="1032387" y="876840"/>
            <a:ext cx="9527458" cy="1415772"/>
          </a:xfrm>
          <a:prstGeom prst="rect">
            <a:avLst/>
          </a:prstGeom>
          <a:noFill/>
        </p:spPr>
        <p:txBody>
          <a:bodyPr wrap="square">
            <a:spAutoFit/>
          </a:bodyPr>
          <a:lstStyle/>
          <a:p>
            <a:pPr marL="73025" marR="0" algn="ctr">
              <a:spcBef>
                <a:spcPts val="0"/>
              </a:spcBef>
              <a:spcAft>
                <a:spcPts val="0"/>
              </a:spcAft>
            </a:pPr>
            <a:r>
              <a:rPr lang="en-US" sz="2800" b="1" dirty="0">
                <a:effectLst/>
                <a:latin typeface="Times New Roman" panose="02020603050405020304" pitchFamily="18" charset="0"/>
                <a:ea typeface="Times New Roman" panose="02020603050405020304" pitchFamily="18" charset="0"/>
              </a:rPr>
              <a:t>Intrusion Detection System Based on Pattern Recognition</a:t>
            </a:r>
            <a:endParaRPr lang="en-US" b="1"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a:p>
            <a:pPr marL="73025" marR="0" indent="0" algn="ctr">
              <a:spcBef>
                <a:spcPts val="0"/>
              </a:spcBef>
              <a:spcAft>
                <a:spcPts val="0"/>
              </a:spcAft>
            </a:pPr>
            <a:r>
              <a:rPr lang="en-US" sz="1800" b="0" kern="0" dirty="0">
                <a:effectLst/>
                <a:latin typeface="Times New Roman" panose="02020603050405020304" pitchFamily="18" charset="0"/>
                <a:ea typeface="Times New Roman" panose="02020603050405020304" pitchFamily="18" charset="0"/>
              </a:rPr>
              <a:t>Paper</a:t>
            </a:r>
            <a:r>
              <a:rPr lang="en-US" sz="1800" b="0" kern="0" spc="-45" dirty="0">
                <a:effectLst/>
                <a:latin typeface="Times New Roman" panose="02020603050405020304" pitchFamily="18" charset="0"/>
                <a:ea typeface="Times New Roman" panose="02020603050405020304" pitchFamily="18" charset="0"/>
              </a:rPr>
              <a:t> </a:t>
            </a:r>
            <a:r>
              <a:rPr lang="en-US" sz="1800" b="0" kern="0" dirty="0">
                <a:effectLst/>
                <a:latin typeface="Times New Roman" panose="02020603050405020304" pitchFamily="18" charset="0"/>
                <a:ea typeface="Times New Roman" panose="02020603050405020304" pitchFamily="18" charset="0"/>
              </a:rPr>
              <a:t>Link: </a:t>
            </a:r>
            <a:r>
              <a:rPr lang="en-US" sz="1800" b="1" u="sng" kern="0" dirty="0">
                <a:solidFill>
                  <a:srgbClr val="0563C1"/>
                </a:solidFill>
                <a:effectLst/>
                <a:latin typeface="Times New Roman" panose="02020603050405020304" pitchFamily="18" charset="0"/>
                <a:ea typeface="Times New Roman" panose="02020603050405020304" pitchFamily="18" charset="0"/>
                <a:hlinkClick r:id="rId4"/>
              </a:rPr>
              <a:t>https://link.springer.com/article/10.1007/s13369-022-07421-0</a:t>
            </a:r>
            <a:endParaRPr lang="en-US" sz="1600" b="1" kern="0" dirty="0">
              <a:effectLst/>
              <a:latin typeface="Times New Roman" panose="02020603050405020304" pitchFamily="18" charset="0"/>
              <a:ea typeface="Times New Roman" panose="02020603050405020304" pitchFamily="18" charset="0"/>
            </a:endParaRPr>
          </a:p>
          <a:p>
            <a:pPr marL="73025" marR="0" indent="0" algn="ctr">
              <a:spcBef>
                <a:spcPts val="0"/>
              </a:spcBef>
              <a:spcAft>
                <a:spcPts val="0"/>
              </a:spcAft>
            </a:pPr>
            <a:r>
              <a:rPr lang="en-US" sz="2000" b="0" kern="0" dirty="0">
                <a:effectLst/>
                <a:latin typeface="Times New Roman" panose="02020603050405020304" pitchFamily="18" charset="0"/>
                <a:ea typeface="Times New Roman" panose="02020603050405020304" pitchFamily="18" charset="0"/>
              </a:rPr>
              <a:t> </a:t>
            </a:r>
            <a:endParaRPr lang="en-US" sz="1600" b="1" kern="0" dirty="0">
              <a:effectLst/>
              <a:latin typeface="Times New Roman" panose="02020603050405020304" pitchFamily="18" charset="0"/>
              <a:ea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24D5355E-F5A7-5B7F-4C15-59D0E2D20D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39162358"/>
      </p:ext>
    </p:extLst>
  </p:cSld>
  <p:clrMapOvr>
    <a:masterClrMapping/>
  </p:clrMapOvr>
  <mc:AlternateContent xmlns:mc="http://schemas.openxmlformats.org/markup-compatibility/2006">
    <mc:Choice xmlns:p14="http://schemas.microsoft.com/office/powerpoint/2010/main" Requires="p14">
      <p:transition spd="slow" p14:dur="2000" advTm="13626"/>
    </mc:Choice>
    <mc:Fallback>
      <p:transition spd="slow" advTm="13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60C760-2C71-338D-65B6-B7441AFCA799}"/>
              </a:ext>
            </a:extLst>
          </p:cNvPr>
          <p:cNvSpPr txBox="1"/>
          <p:nvPr/>
        </p:nvSpPr>
        <p:spPr>
          <a:xfrm>
            <a:off x="1120877" y="1306446"/>
            <a:ext cx="9458632" cy="1200329"/>
          </a:xfrm>
          <a:prstGeom prst="rect">
            <a:avLst/>
          </a:prstGeom>
          <a:noFill/>
        </p:spPr>
        <p:txBody>
          <a:bodyPr wrap="square">
            <a:spAutoFit/>
          </a:bodyPr>
          <a:lstStyle/>
          <a:p>
            <a:r>
              <a:rPr lang="en-US" b="1" i="0" dirty="0">
                <a:solidFill>
                  <a:srgbClr val="0F0F0F"/>
                </a:solidFill>
                <a:effectLst/>
                <a:latin typeface="Söhne"/>
              </a:rPr>
              <a:t>Intrusion Detection System</a:t>
            </a:r>
            <a:br>
              <a:rPr lang="en-US" b="0" i="0" dirty="0">
                <a:solidFill>
                  <a:srgbClr val="0F0F0F"/>
                </a:solidFill>
                <a:effectLst/>
                <a:latin typeface="Söhne"/>
              </a:rPr>
            </a:br>
            <a:r>
              <a:rPr lang="en-US" b="0" i="0" dirty="0">
                <a:solidFill>
                  <a:srgbClr val="0F0F0F"/>
                </a:solidFill>
                <a:effectLst/>
                <a:latin typeface="Söhne"/>
              </a:rPr>
              <a:t>It is a security technology that monitors and analyzes network or system activities for malicious or suspicious behavior. The primary purpose of an IDS is to detect and respond to potential security threats, such as unauthorized access, malware activities, or other security policy violations.</a:t>
            </a:r>
            <a:endParaRPr lang="en-US" dirty="0"/>
          </a:p>
        </p:txBody>
      </p:sp>
      <p:sp>
        <p:nvSpPr>
          <p:cNvPr id="4" name="TextBox 3">
            <a:extLst>
              <a:ext uri="{FF2B5EF4-FFF2-40B4-BE49-F238E27FC236}">
                <a16:creationId xmlns:a16="http://schemas.microsoft.com/office/drawing/2014/main" id="{8EBC16FA-BB83-F3A7-EBC4-7A95B7A75135}"/>
              </a:ext>
            </a:extLst>
          </p:cNvPr>
          <p:cNvSpPr txBox="1"/>
          <p:nvPr/>
        </p:nvSpPr>
        <p:spPr>
          <a:xfrm>
            <a:off x="1120877" y="484172"/>
            <a:ext cx="5368413" cy="461665"/>
          </a:xfrm>
          <a:prstGeom prst="rect">
            <a:avLst/>
          </a:prstGeom>
          <a:noFill/>
        </p:spPr>
        <p:txBody>
          <a:bodyPr wrap="square" rtlCol="0">
            <a:spAutoFit/>
          </a:bodyPr>
          <a:lstStyle/>
          <a:p>
            <a:r>
              <a:rPr lang="en-US" sz="2400" b="1" dirty="0">
                <a:latin typeface="Arial Black" panose="020B0A04020102020204" pitchFamily="34" charset="0"/>
              </a:rPr>
              <a:t>BACKGROUND</a:t>
            </a:r>
          </a:p>
        </p:txBody>
      </p:sp>
      <p:sp>
        <p:nvSpPr>
          <p:cNvPr id="6" name="TextBox 5">
            <a:extLst>
              <a:ext uri="{FF2B5EF4-FFF2-40B4-BE49-F238E27FC236}">
                <a16:creationId xmlns:a16="http://schemas.microsoft.com/office/drawing/2014/main" id="{1B95BFF8-9B01-3D93-BF4A-65EC2E3DAAB6}"/>
              </a:ext>
            </a:extLst>
          </p:cNvPr>
          <p:cNvSpPr txBox="1"/>
          <p:nvPr/>
        </p:nvSpPr>
        <p:spPr>
          <a:xfrm>
            <a:off x="1504335" y="3335282"/>
            <a:ext cx="2792361" cy="369332"/>
          </a:xfrm>
          <a:prstGeom prst="rect">
            <a:avLst/>
          </a:prstGeom>
          <a:noFill/>
          <a:ln w="28575">
            <a:solidFill>
              <a:schemeClr val="tx1"/>
            </a:solidFill>
          </a:ln>
        </p:spPr>
        <p:txBody>
          <a:bodyPr wrap="square">
            <a:spAutoFit/>
          </a:bodyPr>
          <a:lstStyle/>
          <a:p>
            <a:r>
              <a:rPr lang="en-US" i="0" dirty="0">
                <a:solidFill>
                  <a:srgbClr val="0F0F0F"/>
                </a:solidFill>
                <a:effectLst/>
                <a:latin typeface="Times New Roman" panose="02020603050405020304" pitchFamily="18" charset="0"/>
                <a:cs typeface="Times New Roman" panose="02020603050405020304" pitchFamily="18" charset="0"/>
              </a:rPr>
              <a:t>Intrusion Detection System</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939483B-1AEC-C4A5-CFD6-8C039905E8E7}"/>
              </a:ext>
            </a:extLst>
          </p:cNvPr>
          <p:cNvSpPr txBox="1"/>
          <p:nvPr/>
        </p:nvSpPr>
        <p:spPr>
          <a:xfrm>
            <a:off x="5034116" y="3335282"/>
            <a:ext cx="4965290" cy="369332"/>
          </a:xfrm>
          <a:prstGeom prst="rect">
            <a:avLst/>
          </a:prstGeom>
          <a:noFill/>
          <a:ln w="28575">
            <a:solidFill>
              <a:schemeClr val="tx1"/>
            </a:solidFill>
          </a:ln>
        </p:spPr>
        <p:txBody>
          <a:bodyPr wrap="square">
            <a:spAutoFit/>
          </a:bodyPr>
          <a:lstStyle/>
          <a:p>
            <a:r>
              <a:rPr lang="en-US" dirty="0">
                <a:latin typeface="Times New Roman" panose="02020603050405020304" pitchFamily="18" charset="0"/>
                <a:ea typeface="Calibri" panose="020F0502020204030204" pitchFamily="34" charset="0"/>
              </a:rPr>
              <a:t>M</a:t>
            </a:r>
            <a:r>
              <a:rPr lang="en-US" sz="1800" dirty="0">
                <a:effectLst/>
                <a:latin typeface="Times New Roman" panose="02020603050405020304" pitchFamily="18" charset="0"/>
                <a:ea typeface="Calibri" panose="020F0502020204030204" pitchFamily="34" charset="0"/>
              </a:rPr>
              <a:t>achine </a:t>
            </a:r>
            <a:r>
              <a:rPr lang="en-US" dirty="0">
                <a:latin typeface="Times New Roman" panose="02020603050405020304" pitchFamily="18" charset="0"/>
                <a:ea typeface="Calibri" panose="020F0502020204030204" pitchFamily="34" charset="0"/>
              </a:rPr>
              <a:t>L</a:t>
            </a:r>
            <a:r>
              <a:rPr lang="en-US" sz="1800" dirty="0">
                <a:effectLst/>
                <a:latin typeface="Times New Roman" panose="02020603050405020304" pitchFamily="18" charset="0"/>
                <a:ea typeface="Calibri" panose="020F0502020204030204" pitchFamily="34" charset="0"/>
              </a:rPr>
              <a:t>earning and Pattern </a:t>
            </a:r>
            <a:r>
              <a:rPr lang="en-US" dirty="0">
                <a:latin typeface="Times New Roman" panose="02020603050405020304" pitchFamily="18" charset="0"/>
                <a:ea typeface="Calibri" panose="020F0502020204030204" pitchFamily="34" charset="0"/>
              </a:rPr>
              <a:t>R</a:t>
            </a:r>
            <a:r>
              <a:rPr lang="en-US" sz="1800" dirty="0">
                <a:effectLst/>
                <a:latin typeface="Times New Roman" panose="02020603050405020304" pitchFamily="18" charset="0"/>
                <a:ea typeface="Calibri" panose="020F0502020204030204" pitchFamily="34" charset="0"/>
              </a:rPr>
              <a:t>ecognition methods</a:t>
            </a:r>
            <a:endParaRPr lang="en-US" dirty="0"/>
          </a:p>
        </p:txBody>
      </p:sp>
      <p:sp>
        <p:nvSpPr>
          <p:cNvPr id="10" name="TextBox 9">
            <a:extLst>
              <a:ext uri="{FF2B5EF4-FFF2-40B4-BE49-F238E27FC236}">
                <a16:creationId xmlns:a16="http://schemas.microsoft.com/office/drawing/2014/main" id="{0B36C115-97F9-9F19-AB83-0AD2C4869711}"/>
              </a:ext>
            </a:extLst>
          </p:cNvPr>
          <p:cNvSpPr txBox="1"/>
          <p:nvPr/>
        </p:nvSpPr>
        <p:spPr>
          <a:xfrm>
            <a:off x="1504335" y="4209955"/>
            <a:ext cx="8583562" cy="646331"/>
          </a:xfrm>
          <a:prstGeom prst="rect">
            <a:avLst/>
          </a:prstGeom>
          <a:noFill/>
          <a:ln w="28575">
            <a:solidFill>
              <a:schemeClr val="tx1"/>
            </a:solidFill>
          </a:ln>
        </p:spPr>
        <p:txBody>
          <a:bodyPr wrap="square">
            <a:spAutoFit/>
          </a:bodyPr>
          <a:lstStyle/>
          <a:p>
            <a:r>
              <a:rPr lang="en-US" sz="1800" dirty="0">
                <a:effectLst/>
                <a:latin typeface="Times New Roman" panose="02020603050405020304" pitchFamily="18" charset="0"/>
                <a:ea typeface="Calibri" panose="020F0502020204030204" pitchFamily="34" charset="0"/>
              </a:rPr>
              <a:t>Addressing the escalating challenges in network security due to the explosion of Internet of Things (IoT)</a:t>
            </a:r>
            <a:endParaRPr lang="en-US" dirty="0"/>
          </a:p>
        </p:txBody>
      </p:sp>
      <p:pic>
        <p:nvPicPr>
          <p:cNvPr id="11" name="Audio 10">
            <a:hlinkClick r:id="" action="ppaction://media"/>
            <a:extLst>
              <a:ext uri="{FF2B5EF4-FFF2-40B4-BE49-F238E27FC236}">
                <a16:creationId xmlns:a16="http://schemas.microsoft.com/office/drawing/2014/main" id="{28343B72-5C91-7F13-168F-A3F048C5DEC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31567333"/>
      </p:ext>
    </p:extLst>
  </p:cSld>
  <p:clrMapOvr>
    <a:masterClrMapping/>
  </p:clrMapOvr>
  <mc:AlternateContent xmlns:mc="http://schemas.openxmlformats.org/markup-compatibility/2006">
    <mc:Choice xmlns:p14="http://schemas.microsoft.com/office/powerpoint/2010/main" Requires="p14">
      <p:transition spd="slow" p14:dur="2000" advTm="88348"/>
    </mc:Choice>
    <mc:Fallback>
      <p:transition spd="slow" advTm="88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AE299F-76FB-CE36-EC44-030F0C957680}"/>
              </a:ext>
            </a:extLst>
          </p:cNvPr>
          <p:cNvSpPr txBox="1"/>
          <p:nvPr/>
        </p:nvSpPr>
        <p:spPr>
          <a:xfrm>
            <a:off x="1278193" y="914850"/>
            <a:ext cx="9124336" cy="1846659"/>
          </a:xfrm>
          <a:prstGeom prst="rect">
            <a:avLst/>
          </a:prstGeom>
          <a:noFill/>
        </p:spPr>
        <p:txBody>
          <a:bodyPr wrap="square">
            <a:spAutoFit/>
          </a:bodyPr>
          <a:lstStyle/>
          <a:p>
            <a:r>
              <a:rPr lang="en-US" sz="2400" b="1" dirty="0">
                <a:latin typeface="Arial Black" panose="020B0A04020102020204" pitchFamily="34" charset="0"/>
              </a:rPr>
              <a:t>MOTIVATION</a:t>
            </a:r>
          </a:p>
          <a:p>
            <a:br>
              <a:rPr lang="en-US" dirty="0">
                <a:latin typeface="Times New Roman" panose="02020603050405020304" pitchFamily="18" charset="0"/>
                <a:ea typeface="Calibri" panose="020F0502020204030204" pitchFamily="34" charset="0"/>
              </a:rPr>
            </a:br>
            <a:r>
              <a:rPr lang="en-US" sz="2400" dirty="0">
                <a:latin typeface="Times New Roman" panose="02020603050405020304" pitchFamily="18" charset="0"/>
                <a:ea typeface="Calibri" panose="020F0502020204030204" pitchFamily="34" charset="0"/>
              </a:rPr>
              <a:t>T</a:t>
            </a:r>
            <a:r>
              <a:rPr lang="en-US" sz="2400" dirty="0">
                <a:effectLst/>
                <a:latin typeface="Times New Roman" panose="02020603050405020304" pitchFamily="18" charset="0"/>
                <a:ea typeface="Calibri" panose="020F0502020204030204" pitchFamily="34" charset="0"/>
              </a:rPr>
              <a:t>he paper aims to address the challenges in intrusion detection through a novel IDS leveraging machine learning and pattern recognition techniques. </a:t>
            </a:r>
            <a:endParaRPr lang="en-US" sz="2400" dirty="0"/>
          </a:p>
        </p:txBody>
      </p:sp>
      <p:sp>
        <p:nvSpPr>
          <p:cNvPr id="5" name="TextBox 4">
            <a:extLst>
              <a:ext uri="{FF2B5EF4-FFF2-40B4-BE49-F238E27FC236}">
                <a16:creationId xmlns:a16="http://schemas.microsoft.com/office/drawing/2014/main" id="{6CB63318-ACB8-240A-0D68-3883FCB652E8}"/>
              </a:ext>
            </a:extLst>
          </p:cNvPr>
          <p:cNvSpPr txBox="1"/>
          <p:nvPr/>
        </p:nvSpPr>
        <p:spPr>
          <a:xfrm>
            <a:off x="1278193" y="3429000"/>
            <a:ext cx="9370142" cy="1908215"/>
          </a:xfrm>
          <a:prstGeom prst="rect">
            <a:avLst/>
          </a:prstGeom>
          <a:noFill/>
        </p:spPr>
        <p:txBody>
          <a:bodyPr wrap="square">
            <a:spAutoFit/>
          </a:bodyPr>
          <a:lstStyle/>
          <a:p>
            <a:r>
              <a:rPr lang="en-US" sz="2400" b="1" dirty="0">
                <a:effectLst/>
                <a:latin typeface="Arial Black" panose="020B0A04020102020204" pitchFamily="34" charset="0"/>
                <a:ea typeface="Calibri" panose="020F0502020204030204" pitchFamily="34" charset="0"/>
              </a:rPr>
              <a:t>CONTRIBUTION</a:t>
            </a:r>
          </a:p>
          <a:p>
            <a:br>
              <a:rPr lang="en-US" sz="1800" dirty="0">
                <a:effectLst/>
                <a:latin typeface="Times New Roman" panose="02020603050405020304" pitchFamily="18" charset="0"/>
                <a:ea typeface="Calibri" panose="020F0502020204030204" pitchFamily="34" charset="0"/>
              </a:rPr>
            </a:br>
            <a:r>
              <a:rPr lang="en-US" sz="2400" dirty="0">
                <a:effectLst/>
                <a:latin typeface="Times New Roman" panose="02020603050405020304" pitchFamily="18" charset="0"/>
                <a:ea typeface="Calibri" panose="020F0502020204030204" pitchFamily="34" charset="0"/>
              </a:rPr>
              <a:t>The paper's contribution is the introduction of a two-layered IDS that first classifies network connections based on the service used and then identifies malicious activities using optimized feature detection. </a:t>
            </a:r>
            <a:endParaRPr lang="en-US" dirty="0"/>
          </a:p>
        </p:txBody>
      </p:sp>
      <p:pic>
        <p:nvPicPr>
          <p:cNvPr id="6" name="Audio 5">
            <a:hlinkClick r:id="" action="ppaction://media"/>
            <a:extLst>
              <a:ext uri="{FF2B5EF4-FFF2-40B4-BE49-F238E27FC236}">
                <a16:creationId xmlns:a16="http://schemas.microsoft.com/office/drawing/2014/main" id="{9FAB2F8A-4C76-10A7-D5E8-1E88B1FAC3D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27343027"/>
      </p:ext>
    </p:extLst>
  </p:cSld>
  <p:clrMapOvr>
    <a:masterClrMapping/>
  </p:clrMapOvr>
  <mc:AlternateContent xmlns:mc="http://schemas.openxmlformats.org/markup-compatibility/2006">
    <mc:Choice xmlns:p14="http://schemas.microsoft.com/office/powerpoint/2010/main" Requires="p14">
      <p:transition spd="slow" p14:dur="2000" advTm="46058"/>
    </mc:Choice>
    <mc:Fallback>
      <p:transition spd="slow" advTm="46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20B8DA-2927-9836-2CE3-C15F354408E5}"/>
              </a:ext>
            </a:extLst>
          </p:cNvPr>
          <p:cNvPicPr>
            <a:picLocks noChangeAspect="1"/>
          </p:cNvPicPr>
          <p:nvPr/>
        </p:nvPicPr>
        <p:blipFill>
          <a:blip r:embed="rId4"/>
          <a:stretch>
            <a:fillRect/>
          </a:stretch>
        </p:blipFill>
        <p:spPr>
          <a:xfrm>
            <a:off x="6960778" y="2774845"/>
            <a:ext cx="3933825" cy="3324225"/>
          </a:xfrm>
          <a:prstGeom prst="rect">
            <a:avLst/>
          </a:prstGeom>
        </p:spPr>
      </p:pic>
      <p:pic>
        <p:nvPicPr>
          <p:cNvPr id="5" name="Picture 4">
            <a:extLst>
              <a:ext uri="{FF2B5EF4-FFF2-40B4-BE49-F238E27FC236}">
                <a16:creationId xmlns:a16="http://schemas.microsoft.com/office/drawing/2014/main" id="{9BDE2472-31F9-E228-CD81-4E5504EB6D8D}"/>
              </a:ext>
            </a:extLst>
          </p:cNvPr>
          <p:cNvPicPr>
            <a:picLocks noChangeAspect="1"/>
          </p:cNvPicPr>
          <p:nvPr/>
        </p:nvPicPr>
        <p:blipFill>
          <a:blip r:embed="rId5"/>
          <a:stretch>
            <a:fillRect/>
          </a:stretch>
        </p:blipFill>
        <p:spPr>
          <a:xfrm>
            <a:off x="1002889" y="4927493"/>
            <a:ext cx="3857625" cy="1438275"/>
          </a:xfrm>
          <a:prstGeom prst="rect">
            <a:avLst/>
          </a:prstGeom>
        </p:spPr>
      </p:pic>
      <p:pic>
        <p:nvPicPr>
          <p:cNvPr id="7" name="Picture 6">
            <a:extLst>
              <a:ext uri="{FF2B5EF4-FFF2-40B4-BE49-F238E27FC236}">
                <a16:creationId xmlns:a16="http://schemas.microsoft.com/office/drawing/2014/main" id="{37B87610-9672-6E14-0768-5E4655726703}"/>
              </a:ext>
            </a:extLst>
          </p:cNvPr>
          <p:cNvPicPr>
            <a:picLocks noChangeAspect="1"/>
          </p:cNvPicPr>
          <p:nvPr/>
        </p:nvPicPr>
        <p:blipFill>
          <a:blip r:embed="rId6"/>
          <a:stretch>
            <a:fillRect/>
          </a:stretch>
        </p:blipFill>
        <p:spPr>
          <a:xfrm>
            <a:off x="903798" y="2774845"/>
            <a:ext cx="3914775" cy="1981200"/>
          </a:xfrm>
          <a:prstGeom prst="rect">
            <a:avLst/>
          </a:prstGeom>
        </p:spPr>
      </p:pic>
      <p:sp>
        <p:nvSpPr>
          <p:cNvPr id="9" name="TextBox 8">
            <a:extLst>
              <a:ext uri="{FF2B5EF4-FFF2-40B4-BE49-F238E27FC236}">
                <a16:creationId xmlns:a16="http://schemas.microsoft.com/office/drawing/2014/main" id="{F001FFA2-64CD-BF8C-6072-D2641BC24035}"/>
              </a:ext>
            </a:extLst>
          </p:cNvPr>
          <p:cNvSpPr txBox="1"/>
          <p:nvPr/>
        </p:nvSpPr>
        <p:spPr>
          <a:xfrm>
            <a:off x="1002889" y="533089"/>
            <a:ext cx="3057833" cy="461665"/>
          </a:xfrm>
          <a:prstGeom prst="rect">
            <a:avLst/>
          </a:prstGeom>
          <a:noFill/>
        </p:spPr>
        <p:txBody>
          <a:bodyPr wrap="square">
            <a:spAutoFit/>
          </a:bodyPr>
          <a:lstStyle/>
          <a:p>
            <a:r>
              <a:rPr lang="en-US" sz="2400" b="1" dirty="0">
                <a:latin typeface="Arial Black" panose="020B0A04020102020204" pitchFamily="34" charset="0"/>
              </a:rPr>
              <a:t>METHODOLOGY</a:t>
            </a:r>
          </a:p>
        </p:txBody>
      </p:sp>
      <p:sp>
        <p:nvSpPr>
          <p:cNvPr id="11" name="TextBox 10">
            <a:extLst>
              <a:ext uri="{FF2B5EF4-FFF2-40B4-BE49-F238E27FC236}">
                <a16:creationId xmlns:a16="http://schemas.microsoft.com/office/drawing/2014/main" id="{AF73D118-E779-EADF-A014-D0A916B3B841}"/>
              </a:ext>
            </a:extLst>
          </p:cNvPr>
          <p:cNvSpPr txBox="1"/>
          <p:nvPr/>
        </p:nvSpPr>
        <p:spPr>
          <a:xfrm>
            <a:off x="1002889" y="1178626"/>
            <a:ext cx="10235382" cy="923330"/>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The methodology involves creating two multivariate normal statistical models during the training phase: one for normal behavior and another for attack behavior. These models are then used in the testing phase to classify network activities into either normal or attack categories. </a:t>
            </a:r>
            <a:endParaRPr lang="en-US" dirty="0"/>
          </a:p>
        </p:txBody>
      </p:sp>
      <p:pic>
        <p:nvPicPr>
          <p:cNvPr id="12" name="Audio 11">
            <a:hlinkClick r:id="" action="ppaction://media"/>
            <a:extLst>
              <a:ext uri="{FF2B5EF4-FFF2-40B4-BE49-F238E27FC236}">
                <a16:creationId xmlns:a16="http://schemas.microsoft.com/office/drawing/2014/main" id="{79E53A87-DC6C-047E-F15C-F5005070BC9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43450429"/>
      </p:ext>
    </p:extLst>
  </p:cSld>
  <p:clrMapOvr>
    <a:masterClrMapping/>
  </p:clrMapOvr>
  <mc:AlternateContent xmlns:mc="http://schemas.openxmlformats.org/markup-compatibility/2006">
    <mc:Choice xmlns:p14="http://schemas.microsoft.com/office/powerpoint/2010/main" Requires="p14">
      <p:transition spd="slow" p14:dur="2000" advTm="124128"/>
    </mc:Choice>
    <mc:Fallback>
      <p:transition spd="slow" advTm="124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0F5FB4-9A59-6123-AF33-391B6616CE73}"/>
              </a:ext>
            </a:extLst>
          </p:cNvPr>
          <p:cNvSpPr txBox="1"/>
          <p:nvPr/>
        </p:nvSpPr>
        <p:spPr>
          <a:xfrm>
            <a:off x="1002889" y="533089"/>
            <a:ext cx="3057833" cy="461665"/>
          </a:xfrm>
          <a:prstGeom prst="rect">
            <a:avLst/>
          </a:prstGeom>
          <a:noFill/>
        </p:spPr>
        <p:txBody>
          <a:bodyPr wrap="square">
            <a:spAutoFit/>
          </a:bodyPr>
          <a:lstStyle/>
          <a:p>
            <a:r>
              <a:rPr lang="en-US" sz="2400" b="1" dirty="0">
                <a:latin typeface="Arial Black" panose="020B0A04020102020204" pitchFamily="34" charset="0"/>
              </a:rPr>
              <a:t>RESULTS</a:t>
            </a:r>
          </a:p>
        </p:txBody>
      </p:sp>
      <p:pic>
        <p:nvPicPr>
          <p:cNvPr id="4" name="Picture 3">
            <a:extLst>
              <a:ext uri="{FF2B5EF4-FFF2-40B4-BE49-F238E27FC236}">
                <a16:creationId xmlns:a16="http://schemas.microsoft.com/office/drawing/2014/main" id="{8D22EAE5-0CD1-5D28-D523-2FCA32CC9372}"/>
              </a:ext>
            </a:extLst>
          </p:cNvPr>
          <p:cNvPicPr>
            <a:picLocks noChangeAspect="1"/>
          </p:cNvPicPr>
          <p:nvPr/>
        </p:nvPicPr>
        <p:blipFill>
          <a:blip r:embed="rId4"/>
          <a:stretch>
            <a:fillRect/>
          </a:stretch>
        </p:blipFill>
        <p:spPr>
          <a:xfrm>
            <a:off x="1125793" y="1264675"/>
            <a:ext cx="3352800" cy="4800600"/>
          </a:xfrm>
          <a:prstGeom prst="rect">
            <a:avLst/>
          </a:prstGeom>
        </p:spPr>
      </p:pic>
      <p:sp>
        <p:nvSpPr>
          <p:cNvPr id="6" name="TextBox 5">
            <a:extLst>
              <a:ext uri="{FF2B5EF4-FFF2-40B4-BE49-F238E27FC236}">
                <a16:creationId xmlns:a16="http://schemas.microsoft.com/office/drawing/2014/main" id="{706F7979-0422-28A0-B378-05D94A237DB4}"/>
              </a:ext>
            </a:extLst>
          </p:cNvPr>
          <p:cNvSpPr txBox="1"/>
          <p:nvPr/>
        </p:nvSpPr>
        <p:spPr>
          <a:xfrm>
            <a:off x="5742039" y="2274838"/>
            <a:ext cx="4847303" cy="2308324"/>
          </a:xfrm>
          <a:prstGeom prst="rect">
            <a:avLst/>
          </a:prstGeom>
          <a:noFill/>
        </p:spPr>
        <p:txBody>
          <a:bodyPr wrap="square">
            <a:spAutoFit/>
          </a:bodyPr>
          <a:lstStyle/>
          <a:p>
            <a:r>
              <a:rPr lang="en-US" b="1" i="0" dirty="0">
                <a:effectLst/>
                <a:latin typeface="Söhne"/>
              </a:rPr>
              <a:t>ADR, FAR (False Alarm Rate), Accuracy, and MCC (Matthews Correlation Coefficient)</a:t>
            </a:r>
            <a:r>
              <a:rPr lang="en-US" b="0" i="0" dirty="0">
                <a:solidFill>
                  <a:srgbClr val="374151"/>
                </a:solidFill>
                <a:effectLst/>
                <a:latin typeface="Söhne"/>
              </a:rPr>
              <a:t>:</a:t>
            </a:r>
          </a:p>
          <a:p>
            <a:endParaRPr lang="en-US" dirty="0">
              <a:latin typeface="Söhne"/>
            </a:endParaRPr>
          </a:p>
          <a:p>
            <a:r>
              <a:rPr lang="en-US" b="0" i="0" dirty="0">
                <a:effectLst/>
                <a:latin typeface="Söhne"/>
              </a:rPr>
              <a:t>The proposed IDS successfully achieves a Detection Rate (DR) of 97.5%, a False Alarm Rate (FAR) of 0.001, a Matthews Correlation Coefficient (MCC) of 95.7%, and an overall accuracy of 99.8% using just four features​</a:t>
            </a:r>
            <a:endParaRPr lang="en-US" dirty="0"/>
          </a:p>
        </p:txBody>
      </p:sp>
      <p:pic>
        <p:nvPicPr>
          <p:cNvPr id="7" name="Audio 6">
            <a:hlinkClick r:id="" action="ppaction://media"/>
            <a:extLst>
              <a:ext uri="{FF2B5EF4-FFF2-40B4-BE49-F238E27FC236}">
                <a16:creationId xmlns:a16="http://schemas.microsoft.com/office/drawing/2014/main" id="{BC7B4EE9-2E3C-FC0B-F211-45A5B6D23E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46285667"/>
      </p:ext>
    </p:extLst>
  </p:cSld>
  <p:clrMapOvr>
    <a:masterClrMapping/>
  </p:clrMapOvr>
  <mc:AlternateContent xmlns:mc="http://schemas.openxmlformats.org/markup-compatibility/2006">
    <mc:Choice xmlns:p14="http://schemas.microsoft.com/office/powerpoint/2010/main" Requires="p14">
      <p:transition spd="slow" p14:dur="2000" advTm="77920"/>
    </mc:Choice>
    <mc:Fallback>
      <p:transition spd="slow" advTm="77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F49A75-6352-EDA8-948E-A0CD3205591B}"/>
              </a:ext>
            </a:extLst>
          </p:cNvPr>
          <p:cNvPicPr>
            <a:picLocks noChangeAspect="1"/>
          </p:cNvPicPr>
          <p:nvPr/>
        </p:nvPicPr>
        <p:blipFill>
          <a:blip r:embed="rId4"/>
          <a:stretch>
            <a:fillRect/>
          </a:stretch>
        </p:blipFill>
        <p:spPr>
          <a:xfrm>
            <a:off x="260911" y="0"/>
            <a:ext cx="3509404" cy="6858000"/>
          </a:xfrm>
          <a:prstGeom prst="rect">
            <a:avLst/>
          </a:prstGeom>
        </p:spPr>
      </p:pic>
      <p:sp>
        <p:nvSpPr>
          <p:cNvPr id="5" name="TextBox 4">
            <a:extLst>
              <a:ext uri="{FF2B5EF4-FFF2-40B4-BE49-F238E27FC236}">
                <a16:creationId xmlns:a16="http://schemas.microsoft.com/office/drawing/2014/main" id="{A01DBF83-1B20-8815-684A-1DC266DF2795}"/>
              </a:ext>
            </a:extLst>
          </p:cNvPr>
          <p:cNvSpPr txBox="1"/>
          <p:nvPr/>
        </p:nvSpPr>
        <p:spPr>
          <a:xfrm>
            <a:off x="4984955" y="1047417"/>
            <a:ext cx="5358580" cy="4524315"/>
          </a:xfrm>
          <a:prstGeom prst="rect">
            <a:avLst/>
          </a:prstGeom>
          <a:noFill/>
        </p:spPr>
        <p:txBody>
          <a:bodyPr wrap="square">
            <a:spAutoFit/>
          </a:bodyPr>
          <a:lstStyle/>
          <a:p>
            <a:pPr algn="l"/>
            <a:r>
              <a:rPr lang="en-US" b="1" i="0" dirty="0">
                <a:effectLst/>
                <a:latin typeface="Söhne"/>
              </a:rPr>
              <a:t>Performance Measurements</a:t>
            </a:r>
          </a:p>
          <a:p>
            <a:pPr algn="l"/>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ADR (Attack Detection Rate) ranged between 93.6% to 97.5% for different implementations (A, Python-A, C, Python-C).</a:t>
            </a:r>
          </a:p>
          <a:p>
            <a:pPr marL="285750" indent="-285750" algn="l">
              <a:buFont typeface="Arial" panose="020B0604020202020204" pitchFamily="34" charset="0"/>
              <a:buChar char="•"/>
            </a:pP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FAR (False Alarm Rate) was consistent at 0.1% for most implementations, except for Python-C which had a FAR of 0.2%.</a:t>
            </a:r>
          </a:p>
          <a:p>
            <a:pPr marL="285750" indent="-285750" algn="l">
              <a:buFont typeface="Arial" panose="020B0604020202020204" pitchFamily="34" charset="0"/>
              <a:buChar char="•"/>
            </a:pP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Accuracy (Acc) was high across all implementations, ranging from 99.5% to 99.8%.</a:t>
            </a:r>
          </a:p>
          <a:p>
            <a:pPr marL="285750" indent="-285750" algn="l">
              <a:buFont typeface="Arial" panose="020B0604020202020204" pitchFamily="34" charset="0"/>
              <a:buChar char="•"/>
            </a:pP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MCC (Matthews Correlation Coefficient) varied slightly among implementations, with values between 95.0% and 95.7%</a:t>
            </a:r>
          </a:p>
        </p:txBody>
      </p:sp>
      <p:pic>
        <p:nvPicPr>
          <p:cNvPr id="6" name="Audio 5">
            <a:hlinkClick r:id="" action="ppaction://media"/>
            <a:extLst>
              <a:ext uri="{FF2B5EF4-FFF2-40B4-BE49-F238E27FC236}">
                <a16:creationId xmlns:a16="http://schemas.microsoft.com/office/drawing/2014/main" id="{6CDFDC15-A270-5262-9E4F-42F21FB2D2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77603067"/>
      </p:ext>
    </p:extLst>
  </p:cSld>
  <p:clrMapOvr>
    <a:masterClrMapping/>
  </p:clrMapOvr>
  <mc:AlternateContent xmlns:mc="http://schemas.openxmlformats.org/markup-compatibility/2006">
    <mc:Choice xmlns:p14="http://schemas.microsoft.com/office/powerpoint/2010/main" Requires="p14">
      <p:transition spd="slow" p14:dur="2000" advTm="43709"/>
    </mc:Choice>
    <mc:Fallback>
      <p:transition spd="slow" advTm="43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AF1560-114D-5060-F27A-4820BED1E282}"/>
              </a:ext>
            </a:extLst>
          </p:cNvPr>
          <p:cNvSpPr txBox="1"/>
          <p:nvPr/>
        </p:nvSpPr>
        <p:spPr>
          <a:xfrm>
            <a:off x="1425678" y="1215425"/>
            <a:ext cx="8799870" cy="3347711"/>
          </a:xfrm>
          <a:prstGeom prst="rect">
            <a:avLst/>
          </a:prstGeom>
          <a:noFill/>
        </p:spPr>
        <p:txBody>
          <a:bodyPr wrap="square">
            <a:spAutoFit/>
          </a:bodyPr>
          <a:lstStyle/>
          <a:p>
            <a:pPr marL="0" marR="0">
              <a:lnSpc>
                <a:spcPct val="107000"/>
              </a:lnSpc>
              <a:spcBef>
                <a:spcPts val="0"/>
              </a:spcBef>
              <a:spcAft>
                <a:spcPts val="800"/>
              </a:spcAft>
            </a:pPr>
            <a:r>
              <a:rPr lang="en-US" sz="2000" b="1" kern="100" dirty="0">
                <a:effectLst/>
                <a:latin typeface="Arial Black" panose="020B0A04020102020204" pitchFamily="34" charset="0"/>
                <a:ea typeface="Calibri" panose="020F0502020204030204" pitchFamily="34" charset="0"/>
                <a:cs typeface="Times New Roman" panose="02020603050405020304" pitchFamily="18" charset="0"/>
              </a:rPr>
              <a:t>First Limitation/Critique</a:t>
            </a:r>
            <a:endParaRPr lang="en-US" kern="100" dirty="0">
              <a:effectLst/>
              <a:latin typeface="Arial Black" panose="020B0A040201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 notable limitation of the study is the potential overfitting of the IDS model to specific network scenarios. This could limit the system's effectiveness in diverse or evolving network environments.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kern="100" dirty="0">
                <a:effectLst/>
                <a:latin typeface="Arial Black" panose="020B0A04020102020204" pitchFamily="34" charset="0"/>
                <a:ea typeface="Calibri" panose="020F0502020204030204" pitchFamily="34" charset="0"/>
                <a:cs typeface="Times New Roman" panose="02020603050405020304" pitchFamily="18" charset="0"/>
              </a:rPr>
              <a:t>Second Limitation/Critique</a:t>
            </a:r>
            <a:endParaRPr lang="en-US" kern="100" dirty="0">
              <a:effectLst/>
              <a:latin typeface="Arial Black" panose="020B0A040201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 study may also face challenges in real-world applications due to the dynamic nature of cyber threats. The rapid evolution of malware and attack methodologies might render the two-layered approach less effective over time without continuous updates and learning.</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FD1A5468-3485-ED2F-B237-431C2B23ED3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46128370"/>
      </p:ext>
    </p:extLst>
  </p:cSld>
  <p:clrMapOvr>
    <a:masterClrMapping/>
  </p:clrMapOvr>
  <mc:AlternateContent xmlns:mc="http://schemas.openxmlformats.org/markup-compatibility/2006">
    <mc:Choice xmlns:p14="http://schemas.microsoft.com/office/powerpoint/2010/main" Requires="p14">
      <p:transition spd="slow" p14:dur="2000" advTm="50385"/>
    </mc:Choice>
    <mc:Fallback>
      <p:transition spd="slow" advTm="50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031DBE-C14B-CA71-01D0-BFE7B8C8CB8B}"/>
              </a:ext>
            </a:extLst>
          </p:cNvPr>
          <p:cNvSpPr txBox="1"/>
          <p:nvPr/>
        </p:nvSpPr>
        <p:spPr>
          <a:xfrm>
            <a:off x="1248696" y="1438795"/>
            <a:ext cx="9409471" cy="2546531"/>
          </a:xfrm>
          <a:prstGeom prst="rect">
            <a:avLst/>
          </a:prstGeom>
          <a:noFill/>
        </p:spPr>
        <p:txBody>
          <a:bodyPr wrap="square">
            <a:spAutoFit/>
          </a:bodyPr>
          <a:lstStyle/>
          <a:p>
            <a:pPr marL="0" marR="0">
              <a:lnSpc>
                <a:spcPct val="107000"/>
              </a:lnSpc>
              <a:spcBef>
                <a:spcPts val="0"/>
              </a:spcBef>
              <a:spcAft>
                <a:spcPts val="800"/>
              </a:spcAft>
            </a:pPr>
            <a:r>
              <a:rPr lang="en-US" sz="2400" b="1" kern="100" dirty="0">
                <a:effectLst/>
                <a:latin typeface="Arial Black" panose="020B0A04020102020204" pitchFamily="34" charset="0"/>
                <a:ea typeface="Calibri" panose="020F0502020204030204" pitchFamily="34" charset="0"/>
                <a:cs typeface="Times New Roman" panose="02020603050405020304" pitchFamily="18" charset="0"/>
              </a:rPr>
              <a:t>CONCLUSION</a:t>
            </a:r>
            <a:endParaRPr lang="en-US" sz="2000" b="1" kern="100" dirty="0">
              <a:effectLst/>
              <a:latin typeface="Arial Black" panose="020B0A040201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The paper concludes that the proposed IDS exhibits superior performance in network intrusion detection compared to related systems. Using just four features, it achieves a detection rate (DR) of 97.5%, false alarm rate (FAR) of 0.001, Matthews correlation coefficient (MCC) of 95.7%, and an overall accuracy of 99.8%.</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06414D82-FBCA-16FB-FFDB-1309021B687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00376701"/>
      </p:ext>
    </p:extLst>
  </p:cSld>
  <p:clrMapOvr>
    <a:masterClrMapping/>
  </p:clrMapOvr>
  <mc:AlternateContent xmlns:mc="http://schemas.openxmlformats.org/markup-compatibility/2006">
    <mc:Choice xmlns:p14="http://schemas.microsoft.com/office/powerpoint/2010/main" Requires="p14">
      <p:transition spd="slow" p14:dur="2000" advTm="28315"/>
    </mc:Choice>
    <mc:Fallback>
      <p:transition spd="slow" advTm="28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A766-EC25-EAC6-D5CA-44FEC9612D2B}"/>
              </a:ext>
            </a:extLst>
          </p:cNvPr>
          <p:cNvSpPr>
            <a:spLocks noGrp="1"/>
          </p:cNvSpPr>
          <p:nvPr>
            <p:ph type="title"/>
          </p:nvPr>
        </p:nvSpPr>
        <p:spPr>
          <a:xfrm>
            <a:off x="4120945" y="2331577"/>
            <a:ext cx="3950110" cy="1325563"/>
          </a:xfrm>
        </p:spPr>
        <p:txBody>
          <a:bodyPr/>
          <a:lstStyle/>
          <a:p>
            <a:r>
              <a:rPr lang="en-US" b="1" dirty="0">
                <a:effectLst>
                  <a:outerShdw blurRad="38100" dist="38100" dir="2700000" algn="tl">
                    <a:srgbClr val="000000">
                      <a:alpha val="43137"/>
                    </a:srgbClr>
                  </a:outerShdw>
                </a:effectLst>
                <a:latin typeface="Arial Black" panose="020B0A04020102020204" pitchFamily="34" charset="0"/>
              </a:rPr>
              <a:t>Thank You</a:t>
            </a:r>
          </a:p>
        </p:txBody>
      </p:sp>
      <p:pic>
        <p:nvPicPr>
          <p:cNvPr id="5" name="Audio 4">
            <a:hlinkClick r:id="" action="ppaction://media"/>
            <a:extLst>
              <a:ext uri="{FF2B5EF4-FFF2-40B4-BE49-F238E27FC236}">
                <a16:creationId xmlns:a16="http://schemas.microsoft.com/office/drawing/2014/main" id="{C2F779F4-A8D0-CEF8-41CB-B9FB3734FEE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16869455"/>
      </p:ext>
    </p:extLst>
  </p:cSld>
  <p:clrMapOvr>
    <a:masterClrMapping/>
  </p:clrMapOvr>
  <mc:AlternateContent xmlns:mc="http://schemas.openxmlformats.org/markup-compatibility/2006">
    <mc:Choice xmlns:p14="http://schemas.microsoft.com/office/powerpoint/2010/main" Requires="p14">
      <p:transition spd="slow" p14:dur="2000" advTm="14027"/>
    </mc:Choice>
    <mc:Fallback>
      <p:transition spd="slow" advTm="14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524</Words>
  <Application>Microsoft Office PowerPoint</Application>
  <PresentationFormat>Widescreen</PresentationFormat>
  <Paragraphs>40</Paragraphs>
  <Slides>9</Slides>
  <Notes>0</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saniaazhmee@outlook.com</dc:creator>
  <cp:lastModifiedBy>saniaazhmee@outlook.com</cp:lastModifiedBy>
  <cp:revision>5</cp:revision>
  <dcterms:created xsi:type="dcterms:W3CDTF">2023-11-30T07:29:53Z</dcterms:created>
  <dcterms:modified xsi:type="dcterms:W3CDTF">2023-11-30T11:01:07Z</dcterms:modified>
</cp:coreProperties>
</file>